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0" r:id="rId4"/>
    <p:sldId id="259" r:id="rId5"/>
    <p:sldId id="282" r:id="rId6"/>
    <p:sldId id="286" r:id="rId7"/>
    <p:sldId id="283" r:id="rId8"/>
    <p:sldId id="290" r:id="rId9"/>
    <p:sldId id="284" r:id="rId10"/>
    <p:sldId id="291" r:id="rId11"/>
    <p:sldId id="292" r:id="rId12"/>
    <p:sldId id="285" r:id="rId13"/>
    <p:sldId id="279" r:id="rId14"/>
    <p:sldId id="287" r:id="rId15"/>
    <p:sldId id="288" r:id="rId16"/>
    <p:sldId id="289" r:id="rId17"/>
    <p:sldId id="277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FD4"/>
    <a:srgbClr val="99FF99"/>
    <a:srgbClr val="698DFF"/>
    <a:srgbClr val="0000FF"/>
    <a:srgbClr val="285688"/>
    <a:srgbClr val="006400"/>
    <a:srgbClr val="993C37"/>
    <a:srgbClr val="080CA0"/>
    <a:srgbClr val="009900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664" y="-1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111E-58AA-4EC6-AF94-278CBFF4E2CE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6B41-F514-4D32-80A0-6E8E445F5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111E-58AA-4EC6-AF94-278CBFF4E2CE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6B41-F514-4D32-80A0-6E8E445F5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111E-58AA-4EC6-AF94-278CBFF4E2CE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6B41-F514-4D32-80A0-6E8E445F5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111E-58AA-4EC6-AF94-278CBFF4E2CE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6B41-F514-4D32-80A0-6E8E445F5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111E-58AA-4EC6-AF94-278CBFF4E2CE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6B41-F514-4D32-80A0-6E8E445F5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111E-58AA-4EC6-AF94-278CBFF4E2CE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6B41-F514-4D32-80A0-6E8E445F5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111E-58AA-4EC6-AF94-278CBFF4E2CE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6B41-F514-4D32-80A0-6E8E445F5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111E-58AA-4EC6-AF94-278CBFF4E2CE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6B41-F514-4D32-80A0-6E8E445F5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111E-58AA-4EC6-AF94-278CBFF4E2CE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6B41-F514-4D32-80A0-6E8E445F5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111E-58AA-4EC6-AF94-278CBFF4E2CE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6B41-F514-4D32-80A0-6E8E445F5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111E-58AA-4EC6-AF94-278CBFF4E2CE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36B41-F514-4D32-80A0-6E8E445F5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D111E-58AA-4EC6-AF94-278CBFF4E2CE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36B41-F514-4D32-80A0-6E8E445F5A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gbsfiles\FileShare\SMuir\ACA%20Spring%20Concert%20Video%20(Scriptures)%20-%20CUT%202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ACA Spring Program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23622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March 17</a:t>
            </a:r>
            <a:r>
              <a:rPr lang="en-US" b="1" dirty="0" smtClean="0">
                <a:solidFill>
                  <a:srgbClr val="FFFF00"/>
                </a:solidFill>
              </a:rPr>
              <a:t>, 2016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669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imple Gifts Composi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33350"/>
            <a:ext cx="8458200" cy="6343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imple Gifts Compositio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900"/>
            <a:ext cx="8305800" cy="622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Papua New Guinea: 5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 a varied repertoire with accurate rhythm and pitch, appropriate expressive qualities, good posture and breath control. </a:t>
            </a:r>
            <a:endParaRPr lang="en-US" dirty="0" smtClean="0"/>
          </a:p>
          <a:p>
            <a:r>
              <a:rPr lang="en-US" dirty="0" smtClean="0"/>
              <a:t>Listen to and perform a wide variety of music from multiple cultures focusing on the historical and cultural significance of the works</a:t>
            </a:r>
            <a:r>
              <a:rPr lang="en-US" dirty="0" smtClean="0"/>
              <a:t>.</a:t>
            </a:r>
          </a:p>
        </p:txBody>
      </p:sp>
      <p:sp>
        <p:nvSpPr>
          <p:cNvPr id="35842" name="AutoShape 2" descr="https://upload.wikimedia.org/wikipedia/commons/e/e3/Flag_of_Papua_New_Guinea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AutoShape 4" descr="https://upload.wikimedia.org/wikipedia/commons/e/e3/Flag_of_Papua_New_Guinea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AutoShape 6" descr="Image result for papua new guinea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AutoShape 8" descr="Image result for papua new guinea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AutoShape 10" descr="https://upload.wikimedia.org/wikipedia/commons/archive/e/e3/20091128201600!Flag_of_Papua_New_Guinea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352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Me </a:t>
            </a:r>
            <a:r>
              <a:rPr lang="en-US" dirty="0" smtClean="0"/>
              <a:t>like </a:t>
            </a:r>
            <a:r>
              <a:rPr lang="en-US" dirty="0" err="1" smtClean="0"/>
              <a:t>behinim</a:t>
            </a:r>
            <a:r>
              <a:rPr lang="en-US" dirty="0" smtClean="0"/>
              <a:t> </a:t>
            </a:r>
            <a:r>
              <a:rPr lang="en-US" dirty="0" err="1" smtClean="0"/>
              <a:t>bigpela</a:t>
            </a:r>
            <a:r>
              <a:rPr lang="en-US" dirty="0" smtClean="0"/>
              <a:t> Jesus</a:t>
            </a:r>
          </a:p>
          <a:p>
            <a:pPr algn="ctr">
              <a:buNone/>
            </a:pPr>
            <a:r>
              <a:rPr lang="en-US" dirty="0" smtClean="0"/>
              <a:t>No can go back, no can go back.</a:t>
            </a:r>
          </a:p>
          <a:p>
            <a:pPr algn="ctr">
              <a:buNone/>
            </a:pPr>
            <a:endParaRPr lang="en-US" sz="2600" dirty="0" smtClean="0"/>
          </a:p>
          <a:p>
            <a:pPr algn="ctr">
              <a:buNone/>
            </a:pPr>
            <a:r>
              <a:rPr lang="en-US" dirty="0" smtClean="0"/>
              <a:t>Suppose me one </a:t>
            </a:r>
            <a:r>
              <a:rPr lang="en-US" dirty="0" err="1" smtClean="0"/>
              <a:t>pela</a:t>
            </a:r>
            <a:r>
              <a:rPr lang="en-US" dirty="0" smtClean="0"/>
              <a:t> me yet </a:t>
            </a:r>
            <a:r>
              <a:rPr lang="en-US" dirty="0" err="1" smtClean="0"/>
              <a:t>behinim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No can go back, no can go back.</a:t>
            </a:r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27650" name="AutoShape 2" descr="Displaying IMG_04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Displaying IMG_04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AutoShape 6" descr="Displaying IMG_04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AutoShape 8" descr="Displaying IMG_04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8" name="AutoShape 10" descr="Displaying IMG_04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12" descr="http://flaglane.com/download/papua-new-guinean-flag/papua-new-guinean-flag-lar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0"/>
            <a:ext cx="4422775" cy="3317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https://encrypted-tbn3.gstatic.com/images?q=tbn:ANd9GcQIjpr3ufi7B_F0lyCVrVwp3os748yN4TCspe0aIIYS-4ljddi3gA"/>
          <p:cNvPicPr>
            <a:picLocks noChangeAspect="1" noChangeArrowheads="1"/>
          </p:cNvPicPr>
          <p:nvPr/>
        </p:nvPicPr>
        <p:blipFill>
          <a:blip r:embed="rId2"/>
          <a:srcRect t="48030" b="20450"/>
          <a:stretch>
            <a:fillRect/>
          </a:stretch>
        </p:blipFill>
        <p:spPr bwMode="auto">
          <a:xfrm>
            <a:off x="457200" y="5029200"/>
            <a:ext cx="8165898" cy="1828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Collaboratively </a:t>
            </a:r>
            <a:r>
              <a:rPr lang="en-US" dirty="0" smtClean="0"/>
              <a:t>perform with good posture and breath control a varied repertoire of music representing diverse cultures with appropriate dynamics and tempo</a:t>
            </a:r>
            <a:r>
              <a:rPr lang="en-US" dirty="0" smtClean="0"/>
              <a:t>.</a:t>
            </a:r>
          </a:p>
          <a:p>
            <a:r>
              <a:rPr lang="en-US" dirty="0" smtClean="0"/>
              <a:t>Apply </a:t>
            </a:r>
            <a:r>
              <a:rPr lang="en-US" dirty="0" smtClean="0"/>
              <a:t>problem-solving and critical thinking skills to </a:t>
            </a:r>
            <a:r>
              <a:rPr lang="en-US" dirty="0" smtClean="0"/>
              <a:t>music performing </a:t>
            </a:r>
            <a:r>
              <a:rPr lang="en-US" dirty="0" smtClean="0"/>
              <a:t>by adapting music to fit the context, story, </a:t>
            </a:r>
            <a:r>
              <a:rPr lang="en-US" dirty="0" smtClean="0"/>
              <a:t>and setting. </a:t>
            </a:r>
            <a:endParaRPr lang="en-US" dirty="0"/>
          </a:p>
        </p:txBody>
      </p:sp>
      <p:sp>
        <p:nvSpPr>
          <p:cNvPr id="33794" name="AutoShape 2" descr="data:image/jpeg;base64,/9j/4AAQSkZJRgABAQAAAQABAAD/2wCEAAkGBxMTEhUTExMWFhUXFRcVGBcWGB4YFxgXGBcXGhUXFxoaHSggGB4lGxUYITEhJSkrLi4uFx8zODMsNygtLisBCgoKDg0OGxAQGy8lHyUtLS0tLS0tLS0tLS0tLS0tLS0tLS8wLS0tLS0tLS0tLS0tLS0tLS0vLS0tLS0tLS0tLf/AABEIAIYBeAMBIgACEQEDEQH/xAAcAAABBQEBAQAAAAAAAAAAAAAEAAIDBQYBBwj/xABGEAABAgMFBQUFBQYEBgMBAAABAhEAAyEEEjFBUQVhcYGRBhMiobEyUsHR8AcUI0LhM2JygpLxFUNTshY1orPC0kWjwyX/xAAaAQADAQEBAQAAAAAAAAAAAAABAgMABAUG/8QAMhEAAgECBQIEBQQCAwEAAAAAAAECAxEEEiExQRNRBSJhoRRxgZGxgtHh8CNSYpLBFf/aAAwDAQACEQMRAD8AsEoOYiRCRnBfdlnUG5iOKlJNQ8eE0z7VVI7XIu4ELuIk7vfHO6MAbN6jQlokTwEO7kiGsd8G9hbpkiQNBE6Vp0gZLxJfI0MMpE5RQSlSYmElJzHSA0KByiQS9DDqZCVNE6ZDGh8zE6UNiRzgMIVkYnlFQxJ6Q6mRnSRM41ENbQg84kB3eTQjd3dYpcjla2GBMNIh5ljJuohvdn+0HQnea2YwiGkRLd4w4CDZCOVQFKYjVK4wd3cIJjNE1Us9QBQO+IFJP1jFv3LxzuU5xKVNs6qWMpx0KhnzMRbUmCXImLKroCTUa5ecXv3REeZ/aJOUbT3b/hoSlhk6g5J316NCwp3lqWr4pKGh6EiUMRhHTLMZj7Mp8xcudLJN2WUFINWvX3A3eEdTGvVTFMaUcrsCnWzq4IZRiNcndFgFIzSYRSg4QtiqqtcFLNliIF8YvjZX/K8DTrE2UBxZSNdPRlOJihhBllU/tA+kRzpTZRHKWQdeUaMg1Kd1dFiqzJOECzrDugyVPAGHSGTbagYmLppnmyzplNNsBMcFiI16tFiq2SznDCpJwJgqwkpPlA4SwYAjnEU6bl4jBRlnWOd1DEm12K0yQa1HGGqsydYsVoAgZUpArjBFu+AMWcHD0h4se6DEpfIgRIJYg3QknICFmhqpEWBlwxSIJPOwAyN0RLkRYKRAs0xtBoykwRUiFHZs1sTChcyLqEjYd2R+XmADCBAL3eiW65Qkypvuq5hvjBKLNN1bif7xwZz1XlXKGC0paqeqX9Ijuy1VCyk7g3rBBkzRikK5xGqaB7csje8HOBW49miezpTRyFDUUPMPWDe7kq3QDKTLVUE/ykE9MfKHy5CFezMrpR+kMpkZWb3aJxs6X70NVsZJwUIYuyAYrbjSG/dDkvzjZl2MnLifsNnbII0PlEH3Uijg8DBaQsf5g5n5xNfVndPIH4xvKN1Zrd3K4yiNRDTMWM+oizChuHAQxUlJzg/IKq90BImq1gpEw5gHlDhZhkR9c4d3MOpCynFnHT7ois2vt2yyDcmruKUgqDOWFWLgUcikW/3Y5EQBtTY8qcCZspEwhCkgkeIAjLe+GkOpLkhU1XlZkfs22pL7mYmdPAWZoYTF1N5IFHNXIPlG7MpMeffZ72cs8+QqZOQVKTOoXIDBKS1MQ5L8o9K8O7r+kPOSuc9PMlz9AYSBpDu4EEAJ3dYcAN3WEzIZynwwUWQQ9Mg5AGDEkbusSJA1jXiJ1qvIGgtinyEeK9qtoGfalzbgS7IICna4Gd2GOOEe9d0DHz5tCSL8xOV9Q5PnrhD0nqJOSkaj7L7fcnzJJS/fMb15rvdpWcGq77o9Fnyt7x5r9m1lSq3SyRghZ3USRh/NHri7MjNIhau49KplM/Nkj3fOB1I3GNEuyJyTEC7FuiDO2GJRRimUS/eoNmWdoGmy+EC5dSjLgHWsGBZslPGCjLG6OBhpC3LJ22IJEtGpjtos4ajnlE7pxhxno09YZSJyi27ozs6y19k9IfZJRSqt7rF4q4S9OpEMVOrl1EHMK7tWaHd2NYaZY1EdkKKvaI6iCvuyPeT5Q3UOSVKwAZY3RGZI0EWibPLzUmO9yj3hDKZCSsVQkwjJ3RZ3UZKHWGFCTgRDZ0RakVUyQcqRAqSr3vKLZaBrEKkCNnQLMq1yFe95QMqyal+cXC5W6BZso5Dy/WNmQ6uVMyTuEKDVWMvW9yAHxhRs42xtUbUlnCYjFsdMYlG0Ee+nqI+cpNqWg3kEpUKhQUQd7ERYydtT5akqE1ZYv4iVByzu+sTeClwwqtTe6Z7+mbLPu+UcXKkkeJKW4R4vN7Z2khr6Q5BDJALbt3GC09vrQE3Lksqu+3V8cSl2wo3OJPC1l2H6lPhs9VNlsuLITvBaI5lgsy8Zj8VA+seXye3lpDP3ZNaqSRSm8aQfP7dXksmULzIJUAD4goFeLskpBGtYV4esuBlVj/szeq2HIynNuvA+RMIdnUiqF9C3oWjMbP7b2SYlRVLEog0HhJIbJwzvRoMndq7GmnfYt7CQcdSgNE2qidsrKKT3UvvYvE7EXmXH8UdGyVD2UqHAuOhMAWO2Imi9KtSiBSlW83GEEfeZnside/lr5GJ9SxZdTiS+zDZEit1aT0r0eO2ixpAdJVwZ/wC0VKrOCXURe1KVP1eCEBv80c3LclYQesjOD3UvYcm8Uv4hyV6tBtkklmBfeTUfOAJksEveQ+oDHnWB51mLumYDwPzgqqguGbn2LqZJUPZr9YxV7ZtKrPJmTVEeFNA7Oo0SOZMDoExFb/Uxie3vaETB3AvgpW5IU6FBtAquXCsdFH/JKyIVk6cG7ouPsvt5MqZJSl1JXfxclKgBQbinzEblJJxknrHivY/bKLNPvrK7t1QITm+Dh6h68hHqqbYVJSpKykEAjxZGv1UxTE3hP0ZPDLPG3b5lyZKD+U8y0OFiRv6xn5s9WBnPz+UQXlHCYeWHpHPnOlYef+xqfuaPePWANrT+5AuyZ84kP+EARwJJp0MVMuYsfn6/3izsNtahmN0MbqWEnh6iV8xjtq9vJ8mv3SZLDlIM0La8MsEh9zx53P2oVKJ8VSSwTmTvj0XtmsWiT3YIBTal1URW9fALCrUjJK7KmUL5nIUxBuhycqNz8jpHXRrwWmzOCpvZsG7OdqFWScJoS5YhlJxBxqDHo2z+3aZv7SxWoUBeWhSwxwLFIoWNXyjz5fZxRWgJmy/GlxU0pgqlDHqXZ61qT4Um8USJCCSAxuKnClcnZ82ha9em+zZqcdbJlzYlSZyb6FTUjRYVLUOKVsYJ+5jJauZB+MATNqTnwpo0dO2P3G6Rxup2OvpVuPyEqsw3ngPlESpQH5F/9XyiIbaOpHJ/hEiNtaq6j9IGcbp1lwR96kf5aoaqej/TPMQWNsJI9oHc7esNValKwSg/zsfjG6hlm5j7gibRKdihuB/SJ+8ke6roD6GIjfIcSQcRi+BY4DUREnvgXElurdIPUHsns7fqDE2dCqpSW6+jxw2EaH+k/KBSueD+wR5PHU2yf/oAfW4xuoDLPh+6J/8ADxp1SYX+GDUdIBXtO1A/sB/1fKODaNpONnH9Sv8A1jZjf5e4admD3oZ/hqdfSIBbp+Bkc75+KYYbTNJrJpqFg/AQM4VGb3f4CTYU5/GGGWkfmiNM5bVQRxW3o8A2i2qB/Yk8FqPRhGVQKouQeUp96GlIgJO0FN+yXzCj8IX3kKLKQscUfrB6jB8OEqTEK0xCqRLVkocXEQqsUvN+sbrBWFFNs71vq5KpCiCZYJPu+cKG6qHWEZ4ki0kHLGH/AHpVXziCWsXq4PBV4YEA+Ue8eFcahTkOTSJ1LDkgklsGZ4FUK0wjoxgBuH2S0NgmurtSCEWrElm/iD6YPFYQ36dXhIGZLCrQNGNdhd7TCHIU8QoSaAEF4JTZDmRyf5QLBuSy9pLkh0rUkFnAOJGDjAxY2Tb8174mMTibqQ7e8WD84zG0iQpjx6xJs6YSCkZV+f1vhHTT4HVWS2Zrxt2eoH8T2i7jEcPEwG6GbN2lMkrUsEKKgxvOcwXxFaRQBZ08sIllTyODHPOF6MdrD9ed73Li0bWnE/tFknQkUFRgY4rb80JuCYoir1oHx8WPnFdaLRfNAwLaOXqw014V0BCmrZ6ukUAGBL4bw+uOMOqMXuicsRLhlnP21aFY2hbY5Ya4PwzgGZaZigypjvi6U/KBCutTvO85fW6FfiyglsRc5S3CLOtaKhQG+6D6iLmw9orTLPhmkVrQY5PkX3xQpX9dfnDkzMDyPD6rzMaUFJWZoza2PUdh9uL7InKCFuBeu+FTlq+62fDlGq7+Z/qJ/pjwtEwvuZ9+jjh50i4sW15gZJWogM3iNNOVKdI8mv4ar3pux30sWtpL2R64LxxmdBEgljUHkn5Rg7F2qUPCoJUwxBrxOLxc2DtFJmYLYuzKp+kccsHVR1qrTls/YyfaexLlWlaULvAm/U1dQduAeK1ImvVYFNesW3ae3CZNUuWb3hQgFizhRdnxxxik78LQp8jnkHYccDHq0ovIs2559S2Z2CSlfvAxtewNnmJQudeBvm5dqALtQqhD4mMHMmsu7dFQD519I3/ZmaU2WWBqv/uKieLi3Tsh8PFOeppVWmb7qOaj84Yq0TD+VHMv8Iq1WkxGbUqPM6E/Q70of25Zmev/AE0f1D5RAsrJfu0/1n5wAbWqF97VDdGfoOpRW3/ockr9xPQGKDbvahUslEpKb2BVUgHQAY8YNtW0ClClGgAJjCWiaCSa9D8oMYWfmRpNOOhbbL7UTE0mpExJJJyUHLlmYHgRzjaWcy1pCkgFKg4IL/8Aj6x5d3iXo/QxruzVrKUKSC7EKFdcfSGqxzPyqzEpya3ehrEgJDJmKTuADf7YkEw/6qvKKNVtMAWjtFLQSFTEgjEO5HIRH4aq9hnKmt37GtTPI/O/L9Y4Z418zGS/4il0/ERUsPEPrOGS+0ktRIvAEYhTp/3M8b4SqDPR7mtVPGsRKm/vGM2NtpJYLQToFAw7/EydI3wlQdVKXcvFTT73lDRM1UegjOTdthKgkqSFHAEgGJFbSVB+FqD9ej39i/70adf7Q1U87oz52mqGHaaoHwtQPxFEvzM4fXOOGZGcm7XKakgDeWgZXaBPvjr8IZYSqH4uiuTVGcNYUedz+0pFqSe+/Du3Sl6OQS+ru0dh3gaiFjjaDuYy4l8SN8ITQ9DTN/KDVWRBzVwAAEQzNmU8Kq6nTgOUe+fOWIEzeH1lDwovE0vZJZ73IJU/mmJJey2AdbbrhLahyRAaMiCXNL00+HwiynTBdSgF2YgZN+bg8ACyJBqSyVEFgx/SO2iWEpvAmrM+J1Zt0Ll0GuIqyfJtCNRTdE0mcfZBxw5+prDbPZytKyBgCeTboMkbNUgpcZj1D+TwEglLa1Os7mHQN8IK2IT3oIDtiHajh8MdW3QFaVOtR/eV6mJLCrxgBV0ksDvyeGFubhFqQKnjhlvcxX22YhSnQGTvZnGP8o8yQNYhtyAsBJapFcgxdRO4M5iCYvAZGrfuj2QeJqecED0OWmYw0KnxxCcyd5+sIDUsONE+v9vWHrW7qOGXAfRgRZx+sYYVHb+J1rCSYYYUExMFVh6FVP19YRADD0msYAQhVAc0+evUQRKWxYVoSneMVI3ajTlASVV+ufwjomU3pLj66iAG5dWUBRZ8QCDg4y50PAg7onKHBTLZwqtRlnFXKnj/APRLY5d4kb8FDemH2xQPiSDffxNVzqMwKeYickVjIu/CXCikM1HFOu/1iFdll1Y4tUVarn1gaRavwheHiwINDjR/KJU2tIReIDkgDriOVYSw91YmVKQ4N4PhiMi/LPrEg7QqlDu7ymq10hgCX9Sc4hNqAO4l8daP9eUNWpapiSkC4LpejmrkB9wjSjdamUmtiyX2jJS3ejKvhfnnAU3tOu8BeU2ZADDyisnbInKUVeGpJ9oZwk7GmYqZtyv0hVCPYLqT7l/L7QrTisKGLkZcREx7QrAvFKQDgXFRlvFNYzNrs5Sm9dZKWGNdDkzu+UOVfuAYpo1Q4pR8IPSgbrTRf27a61pKCpDKSQySCapN1y9MnG6Kq02gGtcQfpoqVTyMWJ3KDvwfWEFEguk9OEOqMUI68mrMsEzx4satlpjBKNoTEB5JIU9QQGI501ijEs+4ehhkwEAm4aboZ0oiKrJFhazPUbygtQUTe3kUBY0wbKkDmVeWEuxIJLhiMxji8OlWlKUCgetGricdIlkTkFZeWD+GoXnIIP5W5vC7D6vUrLYbuBq/pBKZBWApzUA1B0qOscRstSlgkpQHz8QG8tlygi0IXdKQlyzApSAkhycAPoCM3YyjcrrSQj8wJwbMcYdYTechRSRpj6iI5FnTfCZiiiockOA5zaH2+cmWbspQIZr2DjM84N9bCokngvVVMK405xNK23NUtKRMLXSK6jPDQRWJ2l4SDjVyau/GBbNPuqcY5GC0nuDN2LiXttRWQpRbIvWGWjbC63VUbz3QJJA9oMDXD65QOkOWAHwjWQbssrVb2d3JvNjuHzgdG0gSxDPv6fGBZtlW+XUUoMYlTYQAb5dRHhuvQ5uCK/3g2Qt2XH3mYBdBIDMxbA0aohRWTLSQm65LML2fEvCgKC4RnIcu0M4oborxdq6RNJnOAS3wxb1gYbPmkroKvR8HU+GUcuqQkBaSBqzjF8Q8PYGYPROqzDAccvnElamgS5DZvxgBM5PvJFBUnKm7d5QParXoXfQwLGuTz7QLxIYm8d4iWbO/C8Sq0YAs4cPTgIpyuJFzqNl/f5wA3DLJagm8+YUG4iLqw7QKziQNOtOkZYKiy2ZM8TF2cHocYDQVIGt4/EW/vq9TEuyEgzA+ABPk3xh+2JTTCpqH1bDyeBZAIrrB4Bsy6BGQYE3QP3QxV1oOZhq1uCdcOGAiJamBGiQnmaq8z5QxS8PrDCMhWyRZcBOWEMmygz7/AEH6iIlLrHZi6DmfP9IYyG3MdP7xxCY6ldOZjt7HlGMdQhyBrEplgdfURFJV4hz9IeV15j1EAwlhmi/7I9nJds728taSkpAutVwTVwdIzc6ZQcRHoH2Oi8LVuVK9JkcPidWdLCynB2at+UWw8YyqJS2/gpdpdmUybdZbMJi7s1zeLFYIKnAYAaZZmNTZfs4lAg99OBG9HAUuaMIH7V/852djgcP4l/Jo1+2LFNnSlSpU/uZirt2YB7LKBNHzAI5x4WIx2Iy0vPbMtX+pq+3Y7IUqd56bPT7Gam/Z9Jes6a7vij/03RQr7PIFuRYkrmFKpXePS8D4ywo35BlF8rshtIO+1lUq4lOP90Z/YEubL20Jc6aZ65aFJKyGJHdFQDOWAvxehXqtVH1lK0W7JP76pCyUfKslrtf3cuJ/YGWVE97NcDIpOdK3cYbP7EEN3domJIqAsApJ0LAU6xoO2SbQLITZL3e94lroBLP4mfcfOKrsR/iBvm23igXQi/dvvW9RNWAbH5xywxeKdF1uqtOHa7+lizhSz5Mn1MmhM9NsRZJxuFaqFIcFBBIUgkVqluLxe9odi9xZ5k1M1ZuJvCiWLHOkS9rloG0tnIFZgVNelQlQAS+tQrgxiz7dBrBaCDTuyOqk0x9I6ZY+tKdBp2zWuv1Ne4saUFGfNtvsefdn7ebRaESVlkrJDgVol/VJ6xf9rOzyJNlmzkTFkoAIFM1AZB8DGN7Bl9oSM6r/AO0uPUO2ky7YpqjUJ7tRGoE5B13R1Y7EVaeLpwi9Ha6+rJUIRlRlJ7q/4MjsTsCpSUzLTMUgqY3EDxCv5lFw7ZDDWNAew0o0SuaC7O97NnZvSL+RORPQJks3kLSWUk5H0I03Rnv+FLZJWJll2jMvCty0OtJO8uRzu6x56x1epN5quR9rafLb8nS6FOEVlhm9blBtfZ/3VaULmpIU5BqCwYeIZY01Y6EQDsSwfe7QqXeaSkX1KQ16tE5NUk5ZGK7tWm1ItClWtLLXUFP7MpGHd1wGmIeuMek/ZxsLu7ImYofiT/xDqEf5Q4N4v549XFYuVDBqbleT0TXf+Djp04zq2tZdiotXYaUiUpUszFrSCQk3S7DD2Ro3EiMZs/avduUpBcEeLLxEhuTR7TsXaMq0KmBBB7ucZKj+8kAkjUVblHjf2g7KNltkxApLmfio/hUTeTyWFDg0Q8KxdSpOVKtvurj4mMIpShsbrYPZeXaLPKnKmrBWCWSUtQkUdO6Mtte0Cz2qbJBJCFhIUoj3QXLcY9G+ziSTsyzF3dK8qj8WZ5R5R2zW20bSH/zP/BMHAYirUxdWnN3Svb/t+wtXIqcWv7oFMVzJaLqWVMQkkF1AKUATXjGstf2ZSVkK76anI0Sxo9PDvjAbNJ76z1oZ8rl+Imu6PdtpSlrkLlomd2ohV1YxSSGBbdSB4tiatGcFTllve/sNhoQmnmVzBp+zCzDGfO3l0eXgpnFDtvsVKk2yy2dMyYpE+9ePhvBm9nwtmKkHGNX/AML7Rb/mi8H/AGWW/wAUZ1cq0Str2OVOtCp6gUrSsi7dCgoMA590F4jhq9VuT66laMnaz7esVyGrCFl5Lar+7lzM+ziUEKCZ01wk3bxTddiQ5CMH51jzxEpZndx3R74ruXGYhWDE4Y1fBqx73aSmjkAOBi1SWHWm+AZPZ2SLX97CWm3LnMYq/iusl9I5sJ4zOmpdbzaafP8AbuWrYSLtk07/ACMkfs6lgOZ8y8BUpCQklqt4SwffGL2rZ0y50yXeJEtTORUgB6tSPbZqUqqkhSatdLhw4OFMQ3KPF9vAC22gFALTVAvefLMKjt8IxlavUkqkr2Xp3JYulThBOC5K8TUqwULoYXbtKeZjsFdygn2AMMFn4+kKPducViMTiSWIfiT6ROmYTiW0Id/1im+91UBQg6b2g6TO95+OPURXMSsPtyHSfCgq95mIgAWBRGIw3/KLdJGR1/Kos2OVIJs858wdQo3ehcDzBjWMUR2PMZwx6j1AEQqsaxilm1p0dnjVpMqoUm6dCP7EQNbbJLUwCrrO1QQH3EgnkTzhbdgmbEk7uo3aQbZ5JDeJjjjEk3Zym8KQsvkpjv8ACfg8Ty2SkXpJSqjXiX6HCAFHLYHRiMUnyI+MOTstdLwuhgxVQKJIoFGmBJ5b4GtE0PdKWfT9IcLywEBzUdIzRk/Q7PQQ7gglRNeJgaapqbv1i3/wlaUF7watDluGu6Kqc6TrvaAtVoCSaeoxZbpDrQWb+Eej/GHIdamSi8dwJwzgtezpuJljqSegEG6NZlffoOcILoeXxiWfLIxT5xF3g93TOCYdKVXkfQx1SvWJLKgqwQ/A9coLVsuaziWOpeA7B1eyLzs72EmWqUZ01fdIUk90wvKUrJShkgaYndnsvs/7NrsKJomTELMxSSq690BIZLXgC7kmPONnbftdjN1FEkvcWCUvmRgRyMWs77RrbMTclplS8ryUEq4i8SAeRjxMZhcdXcoKScG16Wt7/k6adSjBJtO6LjtPbArbtiQGUZYAU2RXfVdO8JY888I3G3rLOmSVps8zuppu3ZpHs+IFWWaXHOPINkWGdLmptRU81Kit11dRBcqrvMXu0O2+0ZZB/AIw/ZnHL88RxPhlVukqVnkSWvLvfbXQaFZJScluWqOzO2CW/wASFcPCTTUm7XARX7D2NPs+3ZSbTOTOmLkrmGYAagy5iUuGDEd30iNXby3A0EjAB+7Vi5/egC19qLSbTLtahL7xCO6SyCE3Tedxef8AOrOLU8NinGcZKNnFrRJav5LYWcoXVr6M9J7c7XVY7OZyZYWQtKbqi1VFsRE2zLQmdJRNlrcTE0OjpOI1DEMdI8t252mtVrlGTNEu5eSoXUFJdJoHKjR90Q7B2/arGlUuRdKVKvXVpJuqat1lBn03Ryf/ABZuhwp376Nfx8iqxVpegDa5tps21BMtiiqZKmpKic5eRQBQJuFwB6x67t7ZSbXZ1yr7JmIBCksaUINcjd5x5X2g2laLYUqmiUCkEBQSUqINbpdRcBtMzD9k9pLbZkCWkJKAKJWLyQwqMbyacq4R24rAVa0adSNozjxx9P2J0q0YOUXqmaTst9nps1oE5c5KykKugJKQCoEOtzoTQa9T/tEL2ZNmQb0yetKEJcAllhSjXAAJAJ3xnV9v7aoACVKTleZTvwKooLfMmz1d5PUVqNAdADQAUCQN0Sp4LFVK6rYiS02+m23qUdamoOFNPU18rsDPkIH3S2qRNZ1g/slKb3WppUKoIv8AYFl2il/vkyQtDeFUsG/epj4QGbnhGJ2b2qtkpFZneJSKd4LymbC84JyxOUWMzt9ae7vBEpALVuqJ0wvRKvgsbUWWWWX/ACsr/e1/yGNWlBpq69C87ebLTafulnPtLtHeFqkSUoV3pB3+EcSI0zJQlklKEgBAckXQAAACocI8psm17QiaqeCmYuYgJvzBeZDuAhiLowoIj7R7btVrQJUwIuJUF+BJDkAipKi4rhrAl4TWkoUnJZY8+r1dl7GWIinKdtWehdluz1msSl9zaCszbl4TJiFF0km8AAK+KKz7W9jCdZUz0pN6QSTl+GogLG9jdPWPMLLJMtaZiUspCkrTTBSSCk9RGnn9v9oTEqQUSClQII7pTEKBBfx74s/DcRTxEa8J5nzfT09eCPWi4ODVjd/Zyr/+ZZiK+FQ/+2ZTrFRt37KJtotM20JtSEiYsquqQolNAGcHdGQ2F2utVjkpkSjKuJKiO8lkqBUSTUKGZOUWqftMt2AVZxVyO7UK7/xICwOMpYidWi15m9+zd+xpVYSgovgZtjsOqwLssxU5MwKtclAAQUmqrz1UXHhZt8em7Tsy1ImplzLiyk3FN7KmLKbcT5R5RtHtVaLV3Ym90e7mJmpuJ/OHxdRpXCLJfbq3k4Sd34Z/94GKwGMxEacpZcyvfturcDUq0INpXsy1V2X2wP8A5If0v8IoZmxrVI2tYVWqeJy5iqKAZgh/CQwH5stYJHbm3k/5Nafs1U4eOKy37dtEyfInTDLv2cquBKKeLEK8VcNYrRwmLTamoWaa0ST1Wmy7iyqU9LX3RvftHBGzp6gpim4Q1C4mIqNC+laRmx9ooGzSoKH3ykq62dfxhuav8VIp9u9rrVPkrkTO7EuZjdSQaKCgxvagZRk59jp4XeNg/CkqShXSbUrq3yWj+dtRquIvK8O1j2/sDKKtmWUgj9mQ386nOm+PIe1artvtQ0nK4Rb7F7bW6RJRIQJQQhLJKpZJxJqb4zMZvbMxa5i5y2K5i3ISGDnSp0imBwNWjialSVrSvb6u4tSqpwjHsNTaSVjTzfKOwIlbMWd3bGhGdOMKPZSOWTs9CY2In2QAXc+Ia8WguXZVZqSK0qTlXAERLfh4VuhNx0clyiBSZhldPkXcQ4TARWvkeL4HnXfCRLXWmML7ty3ZQU2B2JpZLMS6cgoYdcORIMds8u8oh0il7xEDJyLyqPAqZSkjEjhUdMIfMtAZikcU0ODYYZwcwMpaSgzG6tNPaBLNyYecTulWbncS/wDSqh5RUJmqIATNUyXYEkM+gdhD5i1EsQWb2vQk58MYK1A9AxVnl1Ian8qhxxHTyjtnkCXfWPaCXD73AzIxz3RBISCxUoPgz482bDfD59oAQUpltrU5VGNRiYWa0Gg9StstpKDeJLl3rQ8dYJtVlvlKkDwrqf3W9r63wLa5XgChmX6l4tNizfAdygQ/CsRi2tS0kpaMJEtEpKbg8Tu2vEww7YULz3KVA18+EOXNcktAM6xEuQgnwqNC1QWCW1OLwNRtEg8ol2hJpdV5Es7RSSdkKVOuYAVPCDLMlYJTUXDfD5kD66ReCamqmyfyhoyaElFNjEy0ShdSP0468ISrSoCik0ejYnSIFFRal5yAatQkOX3CrQy1WYUKUXS5zFQkaA1BPOr0MI7spotA0JTOTdmIYkO2R3g6xXbP2YJRmKX7KKpJz47xBfeEMpqg0+UM2xNUZSg4AJDtxEMm9hZRT17DbNb0TizYa48RBqZKFJUlQBAqx3OfUCM5sUfi19w/7kxeoKgtTg3XI9aQGrMMXdalfaZgSqoUwS7swLPQKNCaRHb0goSXY3kkBtaCo4iuET2+eh1oBW4Iog0FBRrtBzgJSXfwAOx8StKBrtPOLRSSOeTbbBjMILP9DhEX3tINUniK+sFzbE4cEPwCXPEwBarDMQlyUkYUNfMQbgsGJtcr3lAjUH4PEaNpAqCQHBN11bz9YxVXYfZk+IFsCD5xgmnloHiO/wCAhkuxqWT3aX5gDzO7CIpdoKvZBJJwFT5RYdn5UxAmXgUlS3Fas2gLjgYVodMHFiEsKRNKvEGZKS4YMaqYYvg8MWpCZdy6SgB6kXva/hbfF6tT41/iL+sVVuuEkAJrT+w4wrdhlHMRptMsgCqWYDBQoKaRFapWimOYN4V4ALhsqWEgADLE484bNtIG86ZQLlFStuPkXg94voXp/tBiCfMB8JAO9yA9XbHXSI5kwmpPT5REFfX1/aMHIgspQBeK2oKA0xxJAx3ARASFhTAMAMKq5nGGomlNUkg6g1iZO0izKCTVyQAFcy2HKGuTdMC7lnxfQs0PEpQrhwEGomS1UC/EaMpJxP8AC4gNFmUFe1+arEtjG1EtY6kLOEw478CWgtRCRwHpDCOGLvzHyiJnUUly5LcGDw0RZWIbavxDR/lDRMAxMO2pKW4ZJID4V9Ir5pcMSR5Q1hLlmljgekQWxGGvFoFsabhJBd2Ed2hNdPMRg3H2la7pBlkOXJy1hQFZ7etBoaaPTphCgimlEgOYdZ5gKlIAZs9cjHIUKUJ7VaUSkuUk8PnAqNtJLAyzyP6QoUALYfKkhabyXbf+kD2iygFiBHYUC40kkQSpQSpwTSm/rBotBNFBKgdRXqPjChRmCOwLbJSKXbyVFgxZScWxoRjpEkiWpIZRB8PSuucdhRm/KBJZiG3+yA3uw7Zkt0lsyDXcmFCiZQIBugvrEFonJF+8CWkqqC3h7wBhvfOFCgx3BLYJshSZs0B8gXw9kYbmjpCiWfd6QoUZhRLtBYAl3g7zEtXMGh6wFKnJ8LIZ1Ty7ksX8R5+UKFAWxnuWN4LQMqj1/WItqyQmUcySPjChRkF7FZsJP4v8h/3JjRTg4UP3vgY5CgyFgUm0VBE5QD1F41xLUbTCAFWshRI0z/iEdhRVbEpbkYtyisDK9lxausTJTentdSxADEUwHGFChheC8T2cRdKroHAn/wAgfQRyTsyVoVHRR8P/AEt5vChQiKPew6cTL8IYbkhh5RFItBPhDOTnChQk2VpRTvcJt+z1oTemzKYsgP5G7FKi3S3olbFmJIf+kD4xyFBjFNXBOpJOyI7WpQLE0ODfHTziAnH66fOFCgMrF3Ry98/rWEVP6/WsKFACMPrWGv8AOFCjALOxSLoB/Ma8Bj8IllKjsKKI5mJbHEA8oHsqfGs6G4OAYn1HSFCikNycwsLiUpSqhD8Q8KFFSQNO2fLP5Ryp6QFO2OghnUOb+sKFAsjXAZmwPdX1T8QYUKFAyoa5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6096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Junior High Choir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Western European Oratorio &amp; American Spiritual: </a:t>
            </a:r>
            <a:br>
              <a:rPr lang="en-US" dirty="0" smtClean="0"/>
            </a:br>
            <a:r>
              <a:rPr lang="en-US" dirty="0" smtClean="0"/>
              <a:t>High School Choir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Demonstrate </a:t>
            </a:r>
            <a:r>
              <a:rPr lang="en-US" dirty="0" smtClean="0"/>
              <a:t>technical accuracy, appropriate tone quality, articulation, intonation and expression for the works being performed with good posture and breath control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Prepare </a:t>
            </a:r>
            <a:r>
              <a:rPr lang="en-US" dirty="0" smtClean="0"/>
              <a:t>and accurately perform a varied repertoire of ensemble music showing continuous individual improvement in performance ability given the level of complexity found in the selected literature.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CA Spring Concert Video (Scriptures) - CUT 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114300"/>
            <a:ext cx="8839200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lum bright="-19000" contrast="-36000"/>
          </a:blip>
          <a:srcRect l="8185" r="49698" b="10857"/>
          <a:stretch>
            <a:fillRect/>
          </a:stretch>
        </p:blipFill>
        <p:spPr bwMode="auto">
          <a:xfrm>
            <a:off x="0" y="-7335"/>
            <a:ext cx="9144000" cy="686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763000" cy="5287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600" b="1" dirty="0" smtClean="0"/>
              <a:t>All </a:t>
            </a:r>
            <a:r>
              <a:rPr lang="en-US" sz="2600" b="1" dirty="0" smtClean="0"/>
              <a:t>the nations you have made shall </a:t>
            </a:r>
            <a:r>
              <a:rPr lang="en-US" sz="2600" b="1" dirty="0" smtClean="0"/>
              <a:t>come and </a:t>
            </a: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>    </a:t>
            </a:r>
            <a:r>
              <a:rPr lang="en-US" sz="2600" b="1" dirty="0" smtClean="0"/>
              <a:t>worship </a:t>
            </a:r>
            <a:r>
              <a:rPr lang="en-US" sz="2600" b="1" dirty="0" smtClean="0"/>
              <a:t>before you, O </a:t>
            </a:r>
            <a:r>
              <a:rPr lang="en-US" sz="2600" b="1" dirty="0" smtClean="0"/>
              <a:t>Lord, and </a:t>
            </a:r>
            <a:r>
              <a:rPr lang="en-US" sz="2600" b="1" dirty="0" smtClean="0"/>
              <a:t>shall glorify your name.</a:t>
            </a:r>
          </a:p>
          <a:p>
            <a:pPr algn="ctr">
              <a:buNone/>
            </a:pPr>
            <a:r>
              <a:rPr lang="en-US" sz="2600" b="1" baseline="30000" dirty="0" smtClean="0"/>
              <a:t> </a:t>
            </a:r>
            <a:r>
              <a:rPr lang="en-US" sz="2600" b="1" dirty="0" smtClean="0"/>
              <a:t>For you are great and do wondrous </a:t>
            </a:r>
            <a:r>
              <a:rPr lang="en-US" sz="2600" b="1" dirty="0" smtClean="0"/>
              <a:t>things; you </a:t>
            </a:r>
            <a:r>
              <a:rPr lang="en-US" sz="2600" b="1" dirty="0" smtClean="0"/>
              <a:t>alone are God.</a:t>
            </a:r>
          </a:p>
          <a:p>
            <a:pPr algn="ctr">
              <a:buNone/>
            </a:pPr>
            <a:r>
              <a:rPr lang="en-US" sz="2600" b="1" dirty="0" smtClean="0"/>
              <a:t>Teach me your way, O </a:t>
            </a:r>
            <a:r>
              <a:rPr lang="en-US" sz="2600" b="1" cap="small" dirty="0" smtClean="0"/>
              <a:t>Lord</a:t>
            </a:r>
            <a:r>
              <a:rPr lang="en-US" sz="2600" b="1" dirty="0" smtClean="0"/>
              <a:t>, that </a:t>
            </a:r>
            <a:r>
              <a:rPr lang="en-US" sz="2600" b="1" dirty="0" smtClean="0"/>
              <a:t>I may walk in your truth;</a:t>
            </a:r>
            <a:br>
              <a:rPr lang="en-US" sz="2600" b="1" dirty="0" smtClean="0"/>
            </a:br>
            <a:r>
              <a:rPr lang="en-US" sz="2600" b="1" dirty="0" smtClean="0"/>
              <a:t>    unite my heart to fear your name.</a:t>
            </a:r>
          </a:p>
          <a:p>
            <a:pPr algn="ctr">
              <a:buNone/>
            </a:pPr>
            <a:r>
              <a:rPr lang="en-US" sz="2600" b="1" baseline="30000" dirty="0" smtClean="0"/>
              <a:t> </a:t>
            </a:r>
            <a:r>
              <a:rPr lang="en-US" sz="2600" b="1" dirty="0" smtClean="0"/>
              <a:t>I give thanks to you, O Lord my God, with my whole heart,</a:t>
            </a:r>
            <a:br>
              <a:rPr lang="en-US" sz="2600" b="1" dirty="0" smtClean="0"/>
            </a:br>
            <a:r>
              <a:rPr lang="en-US" sz="2600" b="1" dirty="0" smtClean="0"/>
              <a:t>    and I will glorify your name forever.</a:t>
            </a:r>
          </a:p>
          <a:p>
            <a:pPr algn="ctr">
              <a:buNone/>
            </a:pPr>
            <a:r>
              <a:rPr lang="en-US" sz="2600" b="1" dirty="0" smtClean="0"/>
              <a:t>For great is your steadfast love toward </a:t>
            </a:r>
            <a:r>
              <a:rPr lang="en-US" sz="2600" b="1" dirty="0" smtClean="0"/>
              <a:t>me.</a:t>
            </a:r>
            <a:endParaRPr lang="en-US" sz="2600" b="1" dirty="0" smtClean="0"/>
          </a:p>
          <a:p>
            <a:pPr algn="ctr">
              <a:buNone/>
            </a:pPr>
            <a:r>
              <a:rPr lang="en-US" sz="2600" b="1" dirty="0" smtClean="0"/>
              <a:t>Psalm </a:t>
            </a:r>
            <a:r>
              <a:rPr lang="en-US" sz="2600" b="1" dirty="0" smtClean="0"/>
              <a:t>86:9-13</a:t>
            </a:r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lash Mob Stand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322" r="5932"/>
          <a:stretch>
            <a:fillRect/>
          </a:stretch>
        </p:blipFill>
        <p:spPr>
          <a:xfrm>
            <a:off x="228600" y="1981200"/>
            <a:ext cx="8634237" cy="36214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Core Music Standards = </a:t>
            </a:r>
            <a:r>
              <a:rPr lang="en-US" sz="3600" b="1" i="1" dirty="0" smtClean="0"/>
              <a:t>Music Literacy</a:t>
            </a:r>
            <a:r>
              <a:rPr lang="en-US" sz="3600" b="1" dirty="0" smtClean="0"/>
              <a:t>.</a:t>
            </a:r>
            <a:r>
              <a:rPr lang="en-US" sz="3600" dirty="0" smtClean="0"/>
              <a:t> 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Students </a:t>
            </a:r>
            <a:r>
              <a:rPr lang="en-US" i="1" dirty="0"/>
              <a:t>need to have experience in </a:t>
            </a:r>
            <a:r>
              <a:rPr lang="en-US" b="1" i="1" dirty="0"/>
              <a:t>creating</a:t>
            </a:r>
            <a:r>
              <a:rPr lang="en-US" i="1" dirty="0"/>
              <a:t>, to be successful musicians and to be successful 21</a:t>
            </a:r>
            <a:r>
              <a:rPr lang="en-US" i="1" baseline="30000" dirty="0"/>
              <a:t>st</a:t>
            </a:r>
            <a:r>
              <a:rPr lang="en-US" i="1" dirty="0"/>
              <a:t> century citizens.</a:t>
            </a:r>
            <a:endParaRPr lang="en-US" dirty="0"/>
          </a:p>
          <a:p>
            <a:r>
              <a:rPr lang="en-US" i="1" dirty="0"/>
              <a:t>Students need to </a:t>
            </a:r>
            <a:r>
              <a:rPr lang="en-US" b="1" i="1" dirty="0"/>
              <a:t>perform</a:t>
            </a:r>
            <a:r>
              <a:rPr lang="en-US" i="1" dirty="0"/>
              <a:t> – as singers, as instrumentalists, and in their lives and careers.</a:t>
            </a:r>
            <a:endParaRPr lang="en-US" dirty="0"/>
          </a:p>
          <a:p>
            <a:r>
              <a:rPr lang="en-US" i="1" dirty="0"/>
              <a:t>Students need to </a:t>
            </a:r>
            <a:r>
              <a:rPr lang="en-US" b="1" i="1" dirty="0"/>
              <a:t>respond</a:t>
            </a:r>
            <a:r>
              <a:rPr lang="en-US" i="1" dirty="0"/>
              <a:t> to music, as well as to their culture, their community, and their colleagues</a:t>
            </a:r>
            <a:r>
              <a:rPr lang="en-US" i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366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703" t="1524" r="54055" b="29904"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For the earth will be </a:t>
            </a:r>
            <a:r>
              <a:rPr lang="en-US" sz="2800" b="1" dirty="0" smtClean="0">
                <a:solidFill>
                  <a:srgbClr val="FFC000"/>
                </a:solidFill>
              </a:rPr>
              <a:t>filled with </a:t>
            </a:r>
            <a:r>
              <a:rPr lang="en-US" sz="2800" b="1" dirty="0" smtClean="0">
                <a:solidFill>
                  <a:srgbClr val="FFC000"/>
                </a:solidFill>
              </a:rPr>
              <a:t>the knowledge of the glory of the </a:t>
            </a:r>
            <a:r>
              <a:rPr lang="en-US" sz="2800" b="1" cap="small" dirty="0" smtClean="0">
                <a:solidFill>
                  <a:srgbClr val="FFC000"/>
                </a:solidFill>
              </a:rPr>
              <a:t>Lord </a:t>
            </a:r>
            <a:r>
              <a:rPr lang="en-US" sz="2800" b="1" dirty="0" smtClean="0">
                <a:solidFill>
                  <a:srgbClr val="FFC000"/>
                </a:solidFill>
              </a:rPr>
              <a:t>as </a:t>
            </a:r>
            <a:r>
              <a:rPr lang="en-US" sz="2800" b="1" dirty="0" smtClean="0">
                <a:solidFill>
                  <a:srgbClr val="FFC000"/>
                </a:solidFill>
              </a:rPr>
              <a:t>the waters cover the sea</a:t>
            </a:r>
            <a:r>
              <a:rPr lang="en-US" sz="2800" b="1" dirty="0" smtClean="0">
                <a:solidFill>
                  <a:srgbClr val="FFC000"/>
                </a:solidFill>
              </a:rPr>
              <a:t>. </a:t>
            </a:r>
            <a:r>
              <a:rPr lang="en-US" sz="2400" b="1" dirty="0" smtClean="0">
                <a:solidFill>
                  <a:srgbClr val="FFC000"/>
                </a:solidFill>
              </a:rPr>
              <a:t/>
            </a:r>
            <a:br>
              <a:rPr lang="en-US" sz="2400" b="1" dirty="0" smtClean="0">
                <a:solidFill>
                  <a:srgbClr val="FFC000"/>
                </a:solidFill>
              </a:rPr>
            </a:br>
            <a:r>
              <a:rPr lang="en-US" sz="2400" b="1" dirty="0" smtClean="0">
                <a:solidFill>
                  <a:srgbClr val="FFC000"/>
                </a:solidFill>
              </a:rPr>
              <a:t>Habakkuk 2:14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4191000"/>
            <a:ext cx="2057400" cy="609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99FF99"/>
                </a:solidFill>
              </a:rPr>
              <a:t>The Philippines</a:t>
            </a:r>
            <a:endParaRPr lang="en-US" b="1" dirty="0">
              <a:solidFill>
                <a:srgbClr val="99FF99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15200" y="4724400"/>
            <a:ext cx="2057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Papua New Guinea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91200" y="2819400"/>
            <a:ext cx="1295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Russia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6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91000" y="4343400"/>
            <a:ext cx="1447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Ethiopia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67000" y="4724400"/>
            <a:ext cx="2057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Brazil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029200" y="37338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Israel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19600" y="32766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80C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Italy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80C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19400" y="4191000"/>
            <a:ext cx="16002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Trinidad &amp; Tobago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09800" y="32766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C3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993C3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752600" y="3733800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C3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Texas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993C3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outhamerica.travel/files/tours/thumbs/ec-uio-devils-nose-train-0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58877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</a:rPr>
              <a:t>South America: Kindergarten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4497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Sing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(using head voice and appropriate posture) and move to music of various and contrasting styles, composers and cultures. 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Play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 variety of classroom instruments, alone and with others,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maintaining a steady beat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76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Philippines: 1</a:t>
            </a:r>
            <a:r>
              <a:rPr lang="en-US" baseline="30000" dirty="0" smtClean="0"/>
              <a:t>st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</a:t>
            </a:r>
            <a:r>
              <a:rPr lang="en-US" dirty="0" smtClean="0"/>
              <a:t>plore steady beat, rhythm and meter</a:t>
            </a:r>
          </a:p>
          <a:p>
            <a:endParaRPr lang="en-US" dirty="0" smtClean="0"/>
          </a:p>
          <a:p>
            <a:r>
              <a:rPr lang="en-US" dirty="0" smtClean="0"/>
              <a:t>Listen to and identify music </a:t>
            </a:r>
            <a:r>
              <a:rPr lang="en-US" dirty="0" smtClean="0"/>
              <a:t>of</a:t>
            </a:r>
          </a:p>
          <a:p>
            <a:pPr>
              <a:buNone/>
            </a:pPr>
            <a:r>
              <a:rPr lang="en-US" dirty="0" smtClean="0"/>
              <a:t>    various </a:t>
            </a:r>
            <a:r>
              <a:rPr lang="en-US" dirty="0" smtClean="0"/>
              <a:t>and contrasting styles,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composers</a:t>
            </a:r>
            <a:r>
              <a:rPr lang="en-US" dirty="0" smtClean="0"/>
              <a:t>, periods and </a:t>
            </a:r>
            <a:r>
              <a:rPr lang="en-US" dirty="0" smtClean="0"/>
              <a:t>cultures </a:t>
            </a:r>
            <a:endParaRPr lang="en-US" dirty="0"/>
          </a:p>
        </p:txBody>
      </p:sp>
      <p:pic>
        <p:nvPicPr>
          <p:cNvPr id="30726" name="Picture 6" descr="https://upload.wikimedia.org/wikipedia/commons/2/28/Philippine_judicial_reg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0922" y="2438399"/>
            <a:ext cx="2833078" cy="4419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http://lazerhorse.org/wp-content/uploads/2013/11/Peterhof-Palace-St-Petersburg-Russia-by-night-fountai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048000"/>
            <a:ext cx="5718572" cy="381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Russia and Trinidad &amp; Tobago:</a:t>
            </a:r>
            <a:br>
              <a:rPr lang="en-US" dirty="0" smtClean="0"/>
            </a:br>
            <a:r>
              <a:rPr lang="en-US" dirty="0" smtClean="0"/>
              <a:t>Honors Choir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3763963"/>
          </a:xfrm>
        </p:spPr>
        <p:txBody>
          <a:bodyPr/>
          <a:lstStyle/>
          <a:p>
            <a:r>
              <a:rPr lang="en-US" dirty="0" smtClean="0"/>
              <a:t>Use the head voice to produce a light, clear sound employing breath support and maintaining appropriate posture. </a:t>
            </a:r>
            <a:endParaRPr lang="en-US" dirty="0" smtClean="0"/>
          </a:p>
          <a:p>
            <a:r>
              <a:rPr lang="en-US" dirty="0" smtClean="0"/>
              <a:t>Sing</a:t>
            </a:r>
            <a:r>
              <a:rPr lang="en-US" dirty="0" smtClean="0"/>
              <a:t>, move and respond to music from world cultures and different composers.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Africa: 2</a:t>
            </a:r>
            <a:r>
              <a:rPr lang="en-US" baseline="30000" dirty="0" smtClean="0"/>
              <a:t>nd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 </a:t>
            </a:r>
            <a:r>
              <a:rPr lang="en-US" dirty="0" smtClean="0"/>
              <a:t>a variety of classroom instruments with proper technique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/>
              <a:t>Follow and respond to the cues of a conductor</a:t>
            </a:r>
            <a:endParaRPr lang="en-US" dirty="0"/>
          </a:p>
        </p:txBody>
      </p:sp>
      <p:pic>
        <p:nvPicPr>
          <p:cNvPr id="37894" name="Picture 6" descr="http://www.tradgames.org.uk/images/OlindaKal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581400"/>
            <a:ext cx="4200525" cy="3057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Gebeta</a:t>
            </a:r>
            <a:r>
              <a:rPr lang="en-US" dirty="0" smtClean="0"/>
              <a:t> Board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2"/>
          <a:srcRect l="18919" t="48763" r="59459" b="44380"/>
          <a:stretch>
            <a:fillRect/>
          </a:stretch>
        </p:blipFill>
        <p:spPr bwMode="auto">
          <a:xfrm>
            <a:off x="1676400" y="1371600"/>
            <a:ext cx="609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2"/>
          <a:srcRect l="21351" t="70096" r="61621" b="13142"/>
          <a:stretch>
            <a:fillRect/>
          </a:stretch>
        </p:blipFill>
        <p:spPr bwMode="auto">
          <a:xfrm>
            <a:off x="2286000" y="2286000"/>
            <a:ext cx="4800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3"/>
          <a:srcRect l="21892" t="56857" r="63513" b="34000"/>
          <a:stretch>
            <a:fillRect/>
          </a:stretch>
        </p:blipFill>
        <p:spPr bwMode="auto">
          <a:xfrm rot="10800000">
            <a:off x="533400" y="4114800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3"/>
          <a:srcRect l="21351" t="14190" r="62973" b="75905"/>
          <a:stretch>
            <a:fillRect/>
          </a:stretch>
        </p:blipFill>
        <p:spPr bwMode="auto">
          <a:xfrm rot="10800000">
            <a:off x="4724400" y="4114800"/>
            <a:ext cx="441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4"/>
          <a:srcRect l="20270" t="24381" r="60270" b="65714"/>
          <a:stretch>
            <a:fillRect/>
          </a:stretch>
        </p:blipFill>
        <p:spPr bwMode="auto">
          <a:xfrm>
            <a:off x="2057400" y="5562600"/>
            <a:ext cx="548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America: 4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Improvise and compose short compositions using a variety of classroom instruments and sound sources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Read</a:t>
            </a:r>
            <a:r>
              <a:rPr lang="en-US" dirty="0" smtClean="0"/>
              <a:t>, write and perform </a:t>
            </a:r>
            <a:r>
              <a:rPr lang="en-US" dirty="0" smtClean="0"/>
              <a:t>melodies </a:t>
            </a:r>
            <a:r>
              <a:rPr lang="en-US" dirty="0" smtClean="0"/>
              <a:t>on the treble </a:t>
            </a:r>
            <a:r>
              <a:rPr lang="en-US" dirty="0" smtClean="0"/>
              <a:t>staff. </a:t>
            </a:r>
            <a:endParaRPr lang="en-US" dirty="0"/>
          </a:p>
        </p:txBody>
      </p:sp>
      <p:pic>
        <p:nvPicPr>
          <p:cNvPr id="36866" name="Picture 2" descr="https://s-media-cache-ak0.pinimg.com/236x/99/a8/ac/99a8ac59945ced7fa88384ee2c0434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3" y="3657600"/>
            <a:ext cx="4267197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4582</TotalTime>
  <Words>424</Words>
  <Application>Microsoft Office PowerPoint</Application>
  <PresentationFormat>On-screen Show (4:3)</PresentationFormat>
  <Paragraphs>58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ACA Spring Program</vt:lpstr>
      <vt:lpstr>Core Music Standards = Music Literacy.  </vt:lpstr>
      <vt:lpstr>For the earth will be filled with the knowledge of the glory of the Lord as the waters cover the sea.  Habakkuk 2:14</vt:lpstr>
      <vt:lpstr>South America: Kindergarten</vt:lpstr>
      <vt:lpstr>Philippines: 1st Grade</vt:lpstr>
      <vt:lpstr>Russia and Trinidad &amp; Tobago: Honors Choir</vt:lpstr>
      <vt:lpstr>Africa: 2nd and 3rd Grades</vt:lpstr>
      <vt:lpstr>The Gebeta Board</vt:lpstr>
      <vt:lpstr>North America: 4th Grade</vt:lpstr>
      <vt:lpstr>Slide 10</vt:lpstr>
      <vt:lpstr>Slide 11</vt:lpstr>
      <vt:lpstr>Papua New Guinea: 5th Grade</vt:lpstr>
      <vt:lpstr>Slide 13</vt:lpstr>
      <vt:lpstr> </vt:lpstr>
      <vt:lpstr>Western European Oratorio &amp; American Spiritual:  High School Choir</vt:lpstr>
      <vt:lpstr>Slide 16</vt:lpstr>
      <vt:lpstr>Slide 17</vt:lpstr>
      <vt:lpstr>Slide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Rachelle</dc:creator>
  <cp:lastModifiedBy>Rachelle Wolf</cp:lastModifiedBy>
  <cp:revision>287</cp:revision>
  <dcterms:created xsi:type="dcterms:W3CDTF">2015-03-10T02:47:31Z</dcterms:created>
  <dcterms:modified xsi:type="dcterms:W3CDTF">2016-03-17T21:51:09Z</dcterms:modified>
</cp:coreProperties>
</file>